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png" ContentType="image/png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1442" r:id="rId2"/>
    <p:sldId id="1543" r:id="rId3"/>
    <p:sldId id="1560" r:id="rId4"/>
    <p:sldId id="1559" r:id="rId5"/>
    <p:sldId id="1508" r:id="rId6"/>
    <p:sldId id="1473" r:id="rId7"/>
    <p:sldId id="1510" r:id="rId8"/>
    <p:sldId id="1507" r:id="rId9"/>
    <p:sldId id="1511" r:id="rId10"/>
    <p:sldId id="1546" r:id="rId11"/>
    <p:sldId id="1520" r:id="rId12"/>
    <p:sldId id="1544" r:id="rId13"/>
    <p:sldId id="1545" r:id="rId14"/>
    <p:sldId id="1547" r:id="rId15"/>
    <p:sldId id="1561" r:id="rId16"/>
    <p:sldId id="1552" r:id="rId17"/>
    <p:sldId id="1558" r:id="rId18"/>
    <p:sldId id="1550" r:id="rId19"/>
    <p:sldId id="1479" r:id="rId20"/>
    <p:sldId id="1548" r:id="rId21"/>
    <p:sldId id="1549" r:id="rId22"/>
    <p:sldId id="1483" r:id="rId23"/>
    <p:sldId id="1562" r:id="rId24"/>
    <p:sldId id="1482" r:id="rId25"/>
    <p:sldId id="1485" r:id="rId26"/>
    <p:sldId id="1551" r:id="rId27"/>
    <p:sldId id="1487" r:id="rId28"/>
    <p:sldId id="1554" r:id="rId29"/>
    <p:sldId id="1555" r:id="rId30"/>
    <p:sldId id="1556" r:id="rId31"/>
    <p:sldId id="1557" r:id="rId32"/>
    <p:sldId id="1492" r:id="rId33"/>
    <p:sldId id="1493" r:id="rId34"/>
    <p:sldId id="1553" r:id="rId35"/>
    <p:sldId id="1523" r:id="rId36"/>
    <p:sldId id="1471" r:id="rId37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014" autoAdjust="0"/>
    <p:restoredTop sz="75202" autoAdjust="0"/>
  </p:normalViewPr>
  <p:slideViewPr>
    <p:cSldViewPr>
      <p:cViewPr varScale="1">
        <p:scale>
          <a:sx n="94" d="100"/>
          <a:sy n="94" d="100"/>
        </p:scale>
        <p:origin x="304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6" Type="http://schemas.openxmlformats.org/officeDocument/2006/relationships/image" Target="../media/image15.emf"/><Relationship Id="rId7" Type="http://schemas.openxmlformats.org/officeDocument/2006/relationships/image" Target="../media/image1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jpeg"/><Relationship Id="rId3" Type="http://schemas.openxmlformats.org/officeDocument/2006/relationships/image" Target="../media/image24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31.emf"/><Relationship Id="rId6" Type="http://schemas.openxmlformats.org/officeDocument/2006/relationships/image" Target="../media/image32.emf"/><Relationship Id="rId7" Type="http://schemas.openxmlformats.org/officeDocument/2006/relationships/image" Target="../media/image33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13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4" Type="http://schemas.openxmlformats.org/officeDocument/2006/relationships/image" Target="../media/image6.wmf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8: Data Mining (1/4)</a:t>
            </a:r>
            <a:endParaRPr lang="en-US" sz="2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February 28,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1424292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Spam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3296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Sentiment analysis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5895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Content (e.g., genre) classification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0460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Link prediction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026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Document ranking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959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 recognition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And much much more!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157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Fraud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 rot="21419447">
            <a:off x="4743598" y="5432991"/>
            <a:ext cx="37931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Features are highly application-specific!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00869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Components of a ML Solution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Data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Features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Model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Optimization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 rot="21215804">
            <a:off x="4129918" y="5355084"/>
            <a:ext cx="45068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rgbClr val="FF0000"/>
                </a:solidFill>
                <a:latin typeface="Gill Sans"/>
              </a:rPr>
              <a:t>What “matters” the most?</a:t>
            </a:r>
            <a:endParaRPr lang="en-US" sz="28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356844">
            <a:off x="5510091" y="2508224"/>
            <a:ext cx="28873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logistic regression, naïve Bayes, SVM, random forests,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</a:rPr>
              <a:t>perceptrons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, neural networks,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 rot="21264038">
            <a:off x="339694" y="3141856"/>
            <a:ext cx="3520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gradient descent, stochastic gradient descent, L-BFGS,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866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6" grpId="0"/>
      <p:bldP spid="7" grpId="0"/>
      <p:bldP spid="8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887538"/>
            <a:ext cx="5181600" cy="4818062"/>
            <a:chOff x="864" y="1497"/>
            <a:chExt cx="3264" cy="303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49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81200"/>
            <a:ext cx="8705850" cy="4876800"/>
            <a:chOff x="0" y="1556"/>
            <a:chExt cx="5484" cy="3072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56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743200"/>
            <a:ext cx="3962400" cy="30480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7526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sp>
        <p:nvSpPr>
          <p:cNvPr id="1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No data like more data!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91540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What’s the deal with neural networks?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Data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548275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Features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03915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Model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3530024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</a:rPr>
              <a:t>Optimization</a:t>
            </a:r>
            <a:endParaRPr lang="en-US" sz="32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86292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Limits of Supervised Classification?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1981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Why is this a big data problem?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3622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Isn’t gathering labels a serious bottleneck?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2895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Solutions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3276600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Crowdsourcing</a:t>
            </a:r>
          </a:p>
          <a:p>
            <a:pPr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ootstrapping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, semi-supervised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techniques</a:t>
            </a:r>
          </a:p>
          <a:p>
            <a:pPr algn="ctr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Exploiting user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behavior logs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4491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virtuous cycle of data-driven products</a:t>
            </a:r>
          </a:p>
        </p:txBody>
      </p:sp>
    </p:spTree>
    <p:extLst>
      <p:ext uri="{BB962C8B-B14F-4D97-AF65-F5344CB8AC3E}">
        <p14:creationId xmlns:p14="http://schemas.microsoft.com/office/powerpoint/2010/main" val="11347069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  <p:bldP spid="11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276600" y="1524000"/>
            <a:ext cx="251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 useful service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486400" y="3733800"/>
            <a:ext cx="31242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analyze user behavior to extract insights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62000" y="3733800"/>
            <a:ext cx="2438400" cy="83099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transform insights into action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Right Arrow 6"/>
          <p:cNvSpPr/>
          <p:nvPr/>
        </p:nvSpPr>
        <p:spPr bwMode="auto">
          <a:xfrm rot="3600000">
            <a:off x="5050762" y="25330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Right Arrow 8"/>
          <p:cNvSpPr/>
          <p:nvPr/>
        </p:nvSpPr>
        <p:spPr bwMode="auto">
          <a:xfrm rot="7200000" flipH="1">
            <a:off x="2459961" y="2456837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 flipH="1">
            <a:off x="3643223" y="3810000"/>
            <a:ext cx="1538377" cy="762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76600" y="2133600"/>
            <a:ext cx="2514600" cy="144655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7200" dirty="0" smtClean="0">
                <a:solidFill>
                  <a:srgbClr val="000000"/>
                </a:solidFill>
                <a:latin typeface="Gill Sans"/>
                <a:cs typeface="Gill Sans"/>
              </a:rPr>
              <a:t>$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(hopefully)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4798368"/>
            <a:ext cx="1371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Google.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19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Facebook.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67200" y="4798368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Twitter.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257800" y="4793903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Amazon.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6248400" y="4798368"/>
            <a:ext cx="1600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Uber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.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626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science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04800" y="5560368"/>
            <a:ext cx="3124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data products</a:t>
            </a:r>
            <a:endParaRPr lang="en-US" sz="24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Virtuous Product Cycle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7379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Supervised </a:t>
            </a:r>
            <a:r>
              <a:rPr lang="en-US" sz="3600" b="0" i="1" kern="0" dirty="0">
                <a:solidFill>
                  <a:srgbClr val="000000"/>
                </a:solidFill>
                <a:latin typeface="Gill Sans"/>
                <a:cs typeface="Gill Sans"/>
              </a:rPr>
              <a:t>Binary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 Classification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2187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Restrict output label to be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binary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568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Yes</a:t>
            </a: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/</a:t>
            </a:r>
            <a:r>
              <a:rPr lang="mr-IN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No</a:t>
            </a:r>
            <a:endParaRPr lang="mr-IN" sz="2000" b="0" kern="0" dirty="0">
              <a:solidFill>
                <a:srgbClr val="0070C0"/>
              </a:solidFill>
              <a:latin typeface="Gill Sans"/>
              <a:cs typeface="Gill Sans"/>
            </a:endParaRPr>
          </a:p>
          <a:p>
            <a:pPr lvl="0" algn="ctr">
              <a:defRPr/>
            </a:pPr>
            <a:r>
              <a:rPr lang="mr-IN" sz="2000" b="0" kern="0" dirty="0">
                <a:solidFill>
                  <a:srgbClr val="0070C0"/>
                </a:solidFill>
                <a:latin typeface="Gill Sans"/>
                <a:cs typeface="Gill Sans"/>
              </a:rPr>
              <a:t>1/0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483114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Binary classifiers form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primitive </a:t>
            </a:r>
          </a:p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building blocks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multi-class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problems</a:t>
            </a: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48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Binary Classifiers as Building Blocks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13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Example: four-way classification</a:t>
            </a:r>
            <a:endParaRPr lang="en-US" sz="2400" b="0" i="1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33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One vs. rest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classifiers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35" name="Group 34"/>
          <p:cNvGrpSpPr/>
          <p:nvPr/>
        </p:nvGrpSpPr>
        <p:grpSpPr>
          <a:xfrm>
            <a:off x="1752600" y="2976936"/>
            <a:ext cx="1222612" cy="2966664"/>
            <a:chOff x="1752600" y="2976936"/>
            <a:chExt cx="1222612" cy="2966664"/>
          </a:xfrm>
        </p:grpSpPr>
        <p:sp>
          <p:nvSpPr>
            <p:cNvPr id="2" name="Rounded Rectangle 1"/>
            <p:cNvSpPr/>
            <p:nvPr/>
          </p:nvSpPr>
          <p:spPr bwMode="auto">
            <a:xfrm>
              <a:off x="1756012" y="2976936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A or not?</a:t>
              </a:r>
            </a:p>
          </p:txBody>
        </p:sp>
        <p:sp>
          <p:nvSpPr>
            <p:cNvPr id="13" name="Rounded Rectangle 12"/>
            <p:cNvSpPr/>
            <p:nvPr/>
          </p:nvSpPr>
          <p:spPr bwMode="auto">
            <a:xfrm>
              <a:off x="1756012" y="3762624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 or not?</a:t>
              </a:r>
            </a:p>
          </p:txBody>
        </p:sp>
        <p:sp>
          <p:nvSpPr>
            <p:cNvPr id="14" name="Rounded Rectangle 13"/>
            <p:cNvSpPr/>
            <p:nvPr/>
          </p:nvSpPr>
          <p:spPr bwMode="auto">
            <a:xfrm>
              <a:off x="1752600" y="4548312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C or not?</a:t>
              </a:r>
            </a:p>
          </p:txBody>
        </p:sp>
        <p:sp>
          <p:nvSpPr>
            <p:cNvPr id="15" name="Rounded Rectangle 14"/>
            <p:cNvSpPr/>
            <p:nvPr/>
          </p:nvSpPr>
          <p:spPr bwMode="auto">
            <a:xfrm>
              <a:off x="1754875" y="5334000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 or not?</a:t>
              </a: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715000" y="2976936"/>
            <a:ext cx="2819400" cy="2966664"/>
            <a:chOff x="5715000" y="2976936"/>
            <a:chExt cx="2819400" cy="2966664"/>
          </a:xfrm>
        </p:grpSpPr>
        <p:sp>
          <p:nvSpPr>
            <p:cNvPr id="16" name="Rounded Rectangle 15"/>
            <p:cNvSpPr/>
            <p:nvPr/>
          </p:nvSpPr>
          <p:spPr bwMode="auto">
            <a:xfrm>
              <a:off x="5715000" y="2976936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A or not?</a:t>
              </a:r>
            </a:p>
          </p:txBody>
        </p:sp>
        <p:sp>
          <p:nvSpPr>
            <p:cNvPr id="17" name="Rounded Rectangle 16"/>
            <p:cNvSpPr/>
            <p:nvPr/>
          </p:nvSpPr>
          <p:spPr bwMode="auto">
            <a:xfrm>
              <a:off x="6248400" y="3762624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B or not?</a:t>
              </a:r>
            </a:p>
          </p:txBody>
        </p:sp>
        <p:sp>
          <p:nvSpPr>
            <p:cNvPr id="18" name="Rounded Rectangle 17"/>
            <p:cNvSpPr/>
            <p:nvPr/>
          </p:nvSpPr>
          <p:spPr bwMode="auto">
            <a:xfrm>
              <a:off x="6781800" y="4548312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C or not?</a:t>
              </a:r>
            </a:p>
          </p:txBody>
        </p:sp>
        <p:sp>
          <p:nvSpPr>
            <p:cNvPr id="19" name="Rounded Rectangle 18"/>
            <p:cNvSpPr/>
            <p:nvPr/>
          </p:nvSpPr>
          <p:spPr bwMode="auto">
            <a:xfrm>
              <a:off x="7315200" y="5334000"/>
              <a:ext cx="1219200" cy="6096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Gill Sans" charset="0"/>
                  <a:cs typeface="Gill Sans" charset="0"/>
                </a:rPr>
                <a:t>D or not?</a:t>
              </a:r>
            </a:p>
          </p:txBody>
        </p:sp>
        <p:cxnSp>
          <p:nvCxnSpPr>
            <p:cNvPr id="5" name="Elbow Connector 4"/>
            <p:cNvCxnSpPr>
              <a:stCxn id="16" idx="3"/>
              <a:endCxn id="17" idx="1"/>
            </p:cNvCxnSpPr>
            <p:nvPr/>
          </p:nvCxnSpPr>
          <p:spPr bwMode="auto">
            <a:xfrm flipH="1">
              <a:off x="6248400" y="3281736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Elbow Connector 23"/>
            <p:cNvCxnSpPr>
              <a:stCxn id="17" idx="3"/>
              <a:endCxn id="18" idx="1"/>
            </p:cNvCxnSpPr>
            <p:nvPr/>
          </p:nvCxnSpPr>
          <p:spPr bwMode="auto">
            <a:xfrm flipH="1">
              <a:off x="6781800" y="4067424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18" idx="3"/>
              <a:endCxn id="19" idx="1"/>
            </p:cNvCxnSpPr>
            <p:nvPr/>
          </p:nvCxnSpPr>
          <p:spPr bwMode="auto">
            <a:xfrm flipH="1">
              <a:off x="7315200" y="4853112"/>
              <a:ext cx="685800" cy="785688"/>
            </a:xfrm>
            <a:prstGeom prst="bentConnector5">
              <a:avLst>
                <a:gd name="adj1" fmla="val -33333"/>
                <a:gd name="adj2" fmla="val 50000"/>
                <a:gd name="adj3" fmla="val 133333"/>
              </a:avLst>
            </a:prstGeom>
            <a:ln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TextBox 33"/>
          <p:cNvSpPr txBox="1"/>
          <p:nvPr/>
        </p:nvSpPr>
        <p:spPr>
          <a:xfrm>
            <a:off x="4419600" y="2133600"/>
            <a:ext cx="472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Classifier cascades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1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/>
      <p:bldP spid="3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The Task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0" y="14478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4111" y="1600200"/>
            <a:ext cx="1790700" cy="281940"/>
          </a:xfrm>
          <a:prstGeom prst="rect">
            <a:avLst/>
          </a:prstGeom>
        </p:spPr>
      </p:pic>
      <p:grpSp>
        <p:nvGrpSpPr>
          <p:cNvPr id="36" name="Group 35"/>
          <p:cNvGrpSpPr/>
          <p:nvPr/>
        </p:nvGrpSpPr>
        <p:grpSpPr>
          <a:xfrm>
            <a:off x="4708511" y="1885890"/>
            <a:ext cx="4359289" cy="400110"/>
            <a:chOff x="4267200" y="3124200"/>
            <a:chExt cx="4359289" cy="400110"/>
          </a:xfrm>
        </p:grpSpPr>
        <p:sp>
          <p:nvSpPr>
            <p:cNvPr id="37" name="TextBox 36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8" name="Straight Arrow Connector 37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9" name="Straight Arrow Connector 38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0" name="Group 39"/>
          <p:cNvGrpSpPr/>
          <p:nvPr/>
        </p:nvGrpSpPr>
        <p:grpSpPr>
          <a:xfrm>
            <a:off x="5089511" y="1180980"/>
            <a:ext cx="1871084" cy="457200"/>
            <a:chOff x="4267200" y="3124200"/>
            <a:chExt cx="1871084" cy="457200"/>
          </a:xfrm>
        </p:grpSpPr>
        <p:sp>
          <p:nvSpPr>
            <p:cNvPr id="61" name="TextBox 60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63" name="Straight Arrow Connector 62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pic>
        <p:nvPicPr>
          <p:cNvPr id="64" name="Picture 6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5740" y="2385060"/>
            <a:ext cx="2689860" cy="281940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940" y="2766060"/>
            <a:ext cx="1127760" cy="281940"/>
          </a:xfrm>
          <a:prstGeom prst="rect">
            <a:avLst/>
          </a:prstGeom>
        </p:spPr>
      </p:pic>
      <p:sp>
        <p:nvSpPr>
          <p:cNvPr id="66" name="TextBox 65"/>
          <p:cNvSpPr txBox="1"/>
          <p:nvPr/>
        </p:nvSpPr>
        <p:spPr>
          <a:xfrm>
            <a:off x="0" y="3200400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Induce: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0" y="3600510"/>
            <a:ext cx="769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Such that loss is minimized</a:t>
            </a:r>
          </a:p>
        </p:txBody>
      </p:sp>
      <p:pic>
        <p:nvPicPr>
          <p:cNvPr id="68" name="Picture 6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0480" y="3341430"/>
            <a:ext cx="1264920" cy="259080"/>
          </a:xfrm>
          <a:prstGeom prst="rect">
            <a:avLst/>
          </a:prstGeom>
        </p:spPr>
      </p:pic>
      <p:pic>
        <p:nvPicPr>
          <p:cNvPr id="69" name="Picture 6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6200" y="4057710"/>
            <a:ext cx="1943100" cy="762000"/>
          </a:xfrm>
          <a:prstGeom prst="rect">
            <a:avLst/>
          </a:prstGeom>
        </p:spPr>
      </p:pic>
      <p:grpSp>
        <p:nvGrpSpPr>
          <p:cNvPr id="70" name="Group 69"/>
          <p:cNvGrpSpPr/>
          <p:nvPr/>
        </p:nvGrpSpPr>
        <p:grpSpPr>
          <a:xfrm>
            <a:off x="4638664" y="4591110"/>
            <a:ext cx="3438536" cy="533400"/>
            <a:chOff x="4267200" y="3124200"/>
            <a:chExt cx="3438536" cy="533400"/>
          </a:xfrm>
        </p:grpSpPr>
        <p:sp>
          <p:nvSpPr>
            <p:cNvPr id="71" name="TextBox 70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72" name="Straight Arrow Connector 71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3" name="Straight Arrow Connector 72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sp>
        <p:nvSpPr>
          <p:cNvPr id="74" name="TextBox 73"/>
          <p:cNvSpPr txBox="1"/>
          <p:nvPr/>
        </p:nvSpPr>
        <p:spPr>
          <a:xfrm>
            <a:off x="0" y="5181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Typically,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we consider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functions of a parametric form:</a:t>
            </a:r>
          </a:p>
        </p:txBody>
      </p:sp>
      <p:pic>
        <p:nvPicPr>
          <p:cNvPr id="75" name="Picture 7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71800" y="5643265"/>
            <a:ext cx="3169920" cy="762000"/>
          </a:xfrm>
          <a:prstGeom prst="rect">
            <a:avLst/>
          </a:prstGeom>
        </p:spPr>
      </p:pic>
      <p:grpSp>
        <p:nvGrpSpPr>
          <p:cNvPr id="76" name="Group 75"/>
          <p:cNvGrpSpPr/>
          <p:nvPr/>
        </p:nvGrpSpPr>
        <p:grpSpPr>
          <a:xfrm>
            <a:off x="5537153" y="6157555"/>
            <a:ext cx="2844847" cy="476310"/>
            <a:chOff x="5105400" y="5029200"/>
            <a:chExt cx="2844847" cy="476310"/>
          </a:xfrm>
        </p:grpSpPr>
        <p:sp>
          <p:nvSpPr>
            <p:cNvPr id="77" name="TextBox 76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78" name="Straight Arrow Connector 77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9" name="Straight Arrow Connector 78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2054447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66" grpId="0"/>
      <p:bldP spid="67" grpId="0"/>
      <p:bldP spid="7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Key insight: machine learning as an optimization problem!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(closed form solutions generally not possible)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419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Structure of the Course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2286000" y="4453726"/>
            <a:ext cx="4572000" cy="1108874"/>
          </a:xfrm>
          <a:prstGeom prst="roundRect">
            <a:avLst/>
          </a:prstGeom>
          <a:gradFill rotWithShape="1">
            <a:gsLst>
              <a:gs pos="0">
                <a:srgbClr val="4F81BD">
                  <a:tint val="50000"/>
                  <a:satMod val="300000"/>
                </a:srgbClr>
              </a:gs>
              <a:gs pos="35000">
                <a:srgbClr val="4F81BD">
                  <a:tint val="37000"/>
                  <a:satMod val="300000"/>
                </a:srgbClr>
              </a:gs>
              <a:gs pos="100000">
                <a:srgbClr val="4F81BD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“Core” framework features </a:t>
            </a:r>
            <a:b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</a:br>
            <a:r>
              <a:rPr lang="en-US" sz="2400" b="0" kern="0" dirty="0" smtClean="0">
                <a:solidFill>
                  <a:sysClr val="windowText" lastClr="000000"/>
                </a:solidFill>
                <a:latin typeface="Helvetica Neue"/>
                <a:cs typeface="Helvetica Neue"/>
              </a:rPr>
              <a:t>and algorithm design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cs typeface="Helvetica Neue"/>
            </a:endParaRPr>
          </a:p>
        </p:txBody>
      </p:sp>
      <p:sp>
        <p:nvSpPr>
          <p:cNvPr id="10" name="Rounded Rectangle 9"/>
          <p:cNvSpPr/>
          <p:nvPr/>
        </p:nvSpPr>
        <p:spPr>
          <a:xfrm rot="16200000">
            <a:off x="18127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Text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3" name="Rounded Rectangle 12"/>
          <p:cNvSpPr/>
          <p:nvPr/>
        </p:nvSpPr>
        <p:spPr>
          <a:xfrm rot="16200000">
            <a:off x="2879548" y="2606854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Graphs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4" name="Rounded Rectangle 13"/>
          <p:cNvSpPr/>
          <p:nvPr/>
        </p:nvSpPr>
        <p:spPr>
          <a:xfrm rot="16200000">
            <a:off x="39463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Analyzing</a:t>
            </a:r>
            <a:r>
              <a:rPr kumimoji="0" lang="en-US" sz="1800" b="0" i="0" u="none" strike="noStrike" kern="0" cap="none" spc="0" normalizeH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 Relational Data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  <p:sp>
        <p:nvSpPr>
          <p:cNvPr id="15" name="Rounded Rectangle 14"/>
          <p:cNvSpPr/>
          <p:nvPr/>
        </p:nvSpPr>
        <p:spPr>
          <a:xfrm rot="16200000">
            <a:off x="5013148" y="2606853"/>
            <a:ext cx="2241906" cy="990600"/>
          </a:xfrm>
          <a:prstGeom prst="roundRect">
            <a:avLst/>
          </a:prstGeom>
          <a:gradFill rotWithShape="1">
            <a:gsLst>
              <a:gs pos="0">
                <a:srgbClr val="9BBB59">
                  <a:tint val="50000"/>
                  <a:satMod val="300000"/>
                </a:srgbClr>
              </a:gs>
              <a:gs pos="35000">
                <a:srgbClr val="9BBB59">
                  <a:tint val="37000"/>
                  <a:satMod val="300000"/>
                </a:srgbClr>
              </a:gs>
              <a:gs pos="100000">
                <a:srgbClr val="9BBB59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9BBB59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Helvetica Neue"/>
                <a:ea typeface="+mn-ea"/>
                <a:cs typeface="Helvetica Neue"/>
              </a:rPr>
              <a:t>Data Mining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 Neue"/>
              <a:ea typeface="+mn-ea"/>
              <a:cs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606238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/>
          <p:cNvSpPr txBox="1"/>
          <p:nvPr/>
        </p:nvSpPr>
        <p:spPr>
          <a:xfrm>
            <a:off x="7924800" y="640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 caveats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Preliminaries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752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Rewrite: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1600200" y="2057400"/>
            <a:ext cx="6096000" cy="762000"/>
            <a:chOff x="1295400" y="1524000"/>
            <a:chExt cx="6096000" cy="762000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58840" y="1710690"/>
              <a:ext cx="1432560" cy="388620"/>
            </a:xfrm>
            <a:prstGeom prst="rect">
              <a:avLst/>
            </a:prstGeom>
          </p:spPr>
        </p:pic>
        <p:sp>
          <p:nvSpPr>
            <p:cNvPr id="18" name="Right Arrow 17"/>
            <p:cNvSpPr/>
            <p:nvPr/>
          </p:nvSpPr>
          <p:spPr bwMode="auto">
            <a:xfrm>
              <a:off x="4800600" y="1714500"/>
              <a:ext cx="838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95400" y="1524000"/>
              <a:ext cx="3154680" cy="762000"/>
            </a:xfrm>
            <a:prstGeom prst="rect">
              <a:avLst/>
            </a:prstGeom>
          </p:spPr>
        </p:pic>
      </p:grpSp>
      <p:sp>
        <p:nvSpPr>
          <p:cNvPr id="20" name="TextBox 19"/>
          <p:cNvSpPr txBox="1"/>
          <p:nvPr/>
        </p:nvSpPr>
        <p:spPr>
          <a:xfrm>
            <a:off x="0" y="29718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Compute gradient: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335280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“Points” to fastest increasing “direction”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6500" y="3775770"/>
            <a:ext cx="4229100" cy="662940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0" y="4948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So, at any point: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5455920"/>
            <a:ext cx="1882140" cy="281940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5890260"/>
            <a:ext cx="1417320" cy="28194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5486400" y="493389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96773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20" grpId="0"/>
      <p:bldP spid="21" grpId="0"/>
      <p:bldP spid="23" grpId="0"/>
      <p:bldP spid="2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Iterative Update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at an arbitrary point, iteratively update: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2415540"/>
            <a:ext cx="3261360" cy="3276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We have: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5585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4696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 rot="5400000" flipH="1" flipV="1">
            <a:off x="2514600" y="3124200"/>
            <a:ext cx="1143000" cy="990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514600" y="3611880"/>
            <a:ext cx="457200" cy="5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2" name="Right Arrow 11"/>
          <p:cNvSpPr/>
          <p:nvPr/>
        </p:nvSpPr>
        <p:spPr bwMode="auto">
          <a:xfrm>
            <a:off x="4572000" y="3048000"/>
            <a:ext cx="609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5562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Old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0" y="58790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Update based on gradient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55626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New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048000" y="3581400"/>
            <a:ext cx="76200" cy="76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2200" y="3352800"/>
            <a:ext cx="1066800" cy="914400"/>
            <a:chOff x="2362200" y="2895600"/>
            <a:chExt cx="1066800" cy="914400"/>
          </a:xfrm>
        </p:grpSpPr>
        <p:sp>
          <p:nvSpPr>
            <p:cNvPr id="19" name="Oval 18"/>
            <p:cNvSpPr/>
            <p:nvPr/>
          </p:nvSpPr>
          <p:spPr bwMode="auto">
            <a:xfrm>
              <a:off x="2819400" y="3352800"/>
              <a:ext cx="76200" cy="76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2362200" y="2895600"/>
              <a:ext cx="1066800" cy="914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876800"/>
            <a:ext cx="6229350" cy="952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8133" y="1739901"/>
            <a:ext cx="3729567" cy="2456744"/>
            <a:chOff x="728133" y="1282701"/>
            <a:chExt cx="3729567" cy="2456744"/>
          </a:xfrm>
        </p:grpSpPr>
        <p:sp>
          <p:nvSpPr>
            <p:cNvPr id="3" name="Freeform 2"/>
            <p:cNvSpPr/>
            <p:nvPr/>
          </p:nvSpPr>
          <p:spPr bwMode="auto">
            <a:xfrm>
              <a:off x="728133" y="1540933"/>
              <a:ext cx="3022600" cy="2198512"/>
            </a:xfrm>
            <a:custGeom>
              <a:avLst/>
              <a:gdLst>
                <a:gd name="connsiteX0" fmla="*/ 0 w 3022600"/>
                <a:gd name="connsiteY0" fmla="*/ 389467 h 2198512"/>
                <a:gd name="connsiteX1" fmla="*/ 592667 w 3022600"/>
                <a:gd name="connsiteY1" fmla="*/ 1778000 h 2198512"/>
                <a:gd name="connsiteX2" fmla="*/ 1236134 w 3022600"/>
                <a:gd name="connsiteY2" fmla="*/ 2150534 h 2198512"/>
                <a:gd name="connsiteX3" fmla="*/ 1761067 w 3022600"/>
                <a:gd name="connsiteY3" fmla="*/ 2065867 h 2198512"/>
                <a:gd name="connsiteX4" fmla="*/ 2226734 w 3022600"/>
                <a:gd name="connsiteY4" fmla="*/ 1761067 h 2198512"/>
                <a:gd name="connsiteX5" fmla="*/ 2607734 w 3022600"/>
                <a:gd name="connsiteY5" fmla="*/ 1219200 h 2198512"/>
                <a:gd name="connsiteX6" fmla="*/ 3022600 w 3022600"/>
                <a:gd name="connsiteY6" fmla="*/ 0 h 219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2600" h="2198512">
                  <a:moveTo>
                    <a:pt x="0" y="389467"/>
                  </a:moveTo>
                  <a:cubicBezTo>
                    <a:pt x="193322" y="936978"/>
                    <a:pt x="386645" y="1484489"/>
                    <a:pt x="592667" y="1778000"/>
                  </a:cubicBezTo>
                  <a:cubicBezTo>
                    <a:pt x="798689" y="2071511"/>
                    <a:pt x="1041401" y="2102556"/>
                    <a:pt x="1236134" y="2150534"/>
                  </a:cubicBezTo>
                  <a:cubicBezTo>
                    <a:pt x="1430867" y="2198512"/>
                    <a:pt x="1595967" y="2130778"/>
                    <a:pt x="1761067" y="2065867"/>
                  </a:cubicBezTo>
                  <a:cubicBezTo>
                    <a:pt x="1926167" y="2000956"/>
                    <a:pt x="2085623" y="1902178"/>
                    <a:pt x="2226734" y="1761067"/>
                  </a:cubicBezTo>
                  <a:cubicBezTo>
                    <a:pt x="2367845" y="1619956"/>
                    <a:pt x="2475090" y="1512711"/>
                    <a:pt x="2607734" y="1219200"/>
                  </a:cubicBezTo>
                  <a:cubicBezTo>
                    <a:pt x="2740378" y="925689"/>
                    <a:pt x="2925233" y="273755"/>
                    <a:pt x="3022600" y="0"/>
                  </a:cubicBez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82701"/>
              <a:ext cx="571500" cy="35242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3118644"/>
            <a:ext cx="409575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819400"/>
            <a:ext cx="561975" cy="714375"/>
          </a:xfrm>
          <a:prstGeom prst="rect">
            <a:avLst/>
          </a:prstGeom>
        </p:spPr>
      </p:pic>
      <p:sp>
        <p:nvSpPr>
          <p:cNvPr id="2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Intuition behind the math…</a:t>
            </a:r>
          </a:p>
        </p:txBody>
      </p:sp>
    </p:spTree>
    <p:extLst>
      <p:ext uri="{BB962C8B-B14F-4D97-AF65-F5344CB8AC3E}">
        <p14:creationId xmlns:p14="http://schemas.microsoft.com/office/powerpoint/2010/main" val="342863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Descent: Iterative Update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905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Start at an arbitrary point, iteratively update: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0" y="43153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Lots of details: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0" y="4696361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Figuring out the step size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Getting stuck in local minima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Convergence rate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…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7040" y="2415540"/>
            <a:ext cx="3261360" cy="327660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0" y="3043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We have: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9400" y="35585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954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3021568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Repeat until convergence:</a:t>
            </a:r>
            <a:endParaRPr lang="en-US" sz="24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543300"/>
            <a:ext cx="6229350" cy="95250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0" y="22479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Gradient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Descent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091535"/>
            <a:ext cx="922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Note, sometimes formulated as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Franklin Gothic Book"/>
              </a:rPr>
              <a:t>ascent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 but entirely equivalent</a:t>
            </a:r>
            <a:endParaRPr lang="en-US" sz="24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</p:spTree>
    <p:extLst>
      <p:ext uri="{BB962C8B-B14F-4D97-AF65-F5344CB8AC3E}">
        <p14:creationId xmlns:p14="http://schemas.microsoft.com/office/powerpoint/2010/main" val="1447037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045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440" y="3810000"/>
            <a:ext cx="5151120" cy="5638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Even 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More Details…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19782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Gradient descent is a “first order” optimization technique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35922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Often, slow convergence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0259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Newton and quasi-Newton methods: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406914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Intuition: Taylor expansion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397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Requires the Hessian (square matrix of second order partial derivatives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):</a:t>
            </a:r>
            <a:b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</a:b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impractical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to fully compute</a:t>
            </a:r>
          </a:p>
        </p:txBody>
      </p:sp>
    </p:spTree>
    <p:extLst>
      <p:ext uri="{BB962C8B-B14F-4D97-AF65-F5344CB8AC3E}">
        <p14:creationId xmlns:p14="http://schemas.microsoft.com/office/powerpoint/2010/main" val="36211559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Framing_hamm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4923"/>
            <a:ext cx="10058400" cy="739292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(Hammer)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47244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cs typeface="Gill San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04765231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1645920"/>
            <a:ext cx="1790700" cy="281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3800" y="2080260"/>
            <a:ext cx="26898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246126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96640" y="4770120"/>
            <a:ext cx="2948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96640" y="5661660"/>
            <a:ext cx="3413760" cy="66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29000" y="3299460"/>
            <a:ext cx="2895600" cy="1120140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Logistic Regression: Preliminaries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8600" y="1546860"/>
            <a:ext cx="3352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Given: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04800" y="3200400"/>
            <a:ext cx="2895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Define: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04800" y="4796135"/>
            <a:ext cx="381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Interpretation: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855464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Relation to the Logistic Function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0" y="147828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After some algebra: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6600" y="1981200"/>
            <a:ext cx="2773680" cy="126492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28600" y="35052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The logistic function: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4061460"/>
            <a:ext cx="1429981" cy="586740"/>
          </a:xfrm>
          <a:prstGeom prst="rect">
            <a:avLst/>
          </a:prstGeom>
        </p:spPr>
      </p:pic>
      <p:pic>
        <p:nvPicPr>
          <p:cNvPr id="19" name="Picture 18" descr="logistic_func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505200"/>
            <a:ext cx="54102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32596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297180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Descriptive vs. Predictive Analytics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 rot="20985745">
            <a:off x="146448" y="2595911"/>
            <a:ext cx="3190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Learn </a:t>
            </a:r>
            <a:r>
              <a:rPr lang="en-US" sz="2400" b="0" smtClean="0">
                <a:solidFill>
                  <a:srgbClr val="FF0000"/>
                </a:solidFill>
                <a:latin typeface="Gill Sans"/>
              </a:rPr>
              <a:t>new buzzwords!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5532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480" y="1447800"/>
            <a:ext cx="271272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265" y="2491740"/>
            <a:ext cx="3002280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3600" y="381000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5334000"/>
            <a:ext cx="7498080" cy="75438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267200"/>
            <a:ext cx="5753100" cy="32766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Training an LR Classifier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1000" y="1572136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Maximize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the conditional likelihood: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243798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Define the objective in terms of conditional </a:t>
            </a:r>
            <a:r>
              <a:rPr lang="en-US" sz="2400" b="0" i="1" kern="0" dirty="0">
                <a:solidFill>
                  <a:srgbClr val="000000"/>
                </a:solidFill>
                <a:latin typeface="Gill Sans"/>
                <a:cs typeface="Gill Sans"/>
              </a:rPr>
              <a:t>log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 likelihood: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600" y="371790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We know: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09600" y="4186535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So: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03345" y="4872335"/>
            <a:ext cx="228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Substituting: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8334636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P spid="14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694795"/>
            <a:ext cx="749808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532995"/>
            <a:ext cx="473202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4084320"/>
            <a:ext cx="3634740" cy="327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" y="4594860"/>
            <a:ext cx="4472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836920"/>
            <a:ext cx="6324600" cy="792480"/>
          </a:xfrm>
          <a:prstGeom prst="rect">
            <a:avLst/>
          </a:prstGeom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LR Classifier Update Rule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33400" y="123759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Take the derivative: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352359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General form of update rule: 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33400" y="5375255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Final update rule: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7621030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114800" y="5791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Want more details?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Take a real machine-learning course!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Lots more details…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659559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Regularization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3048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>
                <a:solidFill>
                  <a:srgbClr val="000000"/>
                </a:solidFill>
                <a:latin typeface="Gill Sans"/>
                <a:cs typeface="Gill Sans"/>
              </a:rPr>
              <a:t>Different loss functions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424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mr-IN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06368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74320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28600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295400"/>
            <a:ext cx="6229350" cy="952500"/>
          </a:xfrm>
          <a:prstGeom prst="rect">
            <a:avLst/>
          </a:prstGeom>
        </p:spPr>
      </p:pic>
      <p:sp>
        <p:nvSpPr>
          <p:cNvPr id="2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MapReduce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035576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Shortcomings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17305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 is bad at iterative algorithms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21115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High job startup costs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Awkward to retain state across iterations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8764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High sensitivity to skew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32574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Iteration speed bounded by slowest task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371469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Potentially poor cluster utilization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0" y="40956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Must shuffle all data to a single reducer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4572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Some possible tradeoffs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0" y="49530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Number of iterations vs. complexity of computation per iteration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E.g., L-BFGS: faster convergence, but more to compute</a:t>
            </a:r>
          </a:p>
        </p:txBody>
      </p:sp>
    </p:spTree>
    <p:extLst>
      <p:ext uri="{BB962C8B-B14F-4D97-AF65-F5344CB8AC3E}">
        <p14:creationId xmlns:p14="http://schemas.microsoft.com/office/powerpoint/2010/main" val="1957207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/>
          <p:cNvSpPr txBox="1"/>
          <p:nvPr/>
        </p:nvSpPr>
        <p:spPr>
          <a:xfrm>
            <a:off x="762000" y="1295400"/>
            <a:ext cx="75438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points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spark.textFile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(...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).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map(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parsePoint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).persist(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var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w = // random initial vector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for 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i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&lt;- 1 to ITERATIONS) {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val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gradient =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points.map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{ p =&gt;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 (1/(1+exp(-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*(w dot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p.x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)))-1)*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p.y</a:t>
            </a:r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}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.reduce((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a,b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 =&gt; </a:t>
            </a:r>
            <a:r>
              <a:rPr lang="en-US" b="0" dirty="0" err="1">
                <a:solidFill>
                  <a:schemeClr val="bg1"/>
                </a:solidFill>
                <a:latin typeface="Andale Mono"/>
                <a:cs typeface="Andale Mono"/>
              </a:rPr>
              <a:t>a+b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w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-= gradient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3" name="Rounded Rectangle 32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39" name="Rounded Rectangle 38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0" name="Rounded Rectangle 39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41" name="Elbow Connector 40"/>
          <p:cNvCxnSpPr>
            <a:stCxn id="28" idx="2"/>
            <a:endCxn id="40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Elbow Connector 41"/>
          <p:cNvCxnSpPr>
            <a:stCxn id="29" idx="2"/>
            <a:endCxn id="40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Elbow Connector 42"/>
          <p:cNvCxnSpPr>
            <a:stCxn id="33" idx="2"/>
            <a:endCxn id="40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39" idx="2"/>
            <a:endCxn id="40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Curved Right Arrow 44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 rot="21239651">
            <a:off x="5730788" y="2771313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What’s the difference?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Spark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9854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3" grpId="0" animBg="1"/>
      <p:bldP spid="39" grpId="0" animBg="1"/>
      <p:bldP spid="40" grpId="0" animBg="1"/>
      <p:bldP spid="45" grpId="0" animBg="1"/>
      <p:bldP spid="46" grpId="0"/>
      <p:bldP spid="47" grpId="0"/>
      <p:bldP spid="49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5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Down Arrow 29"/>
          <p:cNvSpPr/>
          <p:nvPr/>
        </p:nvSpPr>
        <p:spPr bwMode="auto">
          <a:xfrm rot="2700000">
            <a:off x="5600863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Down Arrow 30"/>
          <p:cNvSpPr/>
          <p:nvPr/>
        </p:nvSpPr>
        <p:spPr bwMode="auto">
          <a:xfrm rot="18900000" flipH="1">
            <a:off x="2323937" y="3066093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35433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5433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7" name="Can 6"/>
          <p:cNvSpPr/>
          <p:nvPr/>
        </p:nvSpPr>
        <p:spPr bwMode="auto">
          <a:xfrm>
            <a:off x="4686300" y="4267200"/>
            <a:ext cx="2057400" cy="1133674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Cloud 2"/>
          <p:cNvSpPr/>
          <p:nvPr/>
        </p:nvSpPr>
        <p:spPr bwMode="auto">
          <a:xfrm flipV="1">
            <a:off x="1963003" y="4170755"/>
            <a:ext cx="3024685" cy="1676400"/>
          </a:xfrm>
          <a:prstGeom prst="cloud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5433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7150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57150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7150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smtClean="0">
                <a:solidFill>
                  <a:srgbClr val="000000"/>
                </a:solidFill>
                <a:latin typeface="Gill Sans"/>
                <a:cs typeface="Gill Sans"/>
              </a:rPr>
              <a:t>users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1371600" y="685800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Frontend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371600" y="1261963"/>
            <a:ext cx="20574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Backend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371600" y="152400"/>
            <a:ext cx="2019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external APIs</a:t>
            </a:r>
            <a:endParaRPr lang="en-US" sz="24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4953000" y="5486399"/>
            <a:ext cx="1655644" cy="780871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“Traditional”</a:t>
            </a:r>
          </a:p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BI tools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048000" y="5486400"/>
            <a:ext cx="1828800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SQL on 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Hadoop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1769090" y="5486400"/>
            <a:ext cx="1202709" cy="78087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Other</a:t>
            </a:r>
            <a:b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2000" b="0" smtClean="0">
                <a:solidFill>
                  <a:schemeClr val="bg2"/>
                </a:solidFill>
                <a:latin typeface="Gill Sans"/>
                <a:cs typeface="Gill Sans"/>
              </a:rPr>
              <a:t> tools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005885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Warehouse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085264" y="4693389"/>
            <a:ext cx="2258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“Data Lake”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48000" y="6324600"/>
            <a:ext cx="27426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data scientists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3543300" y="1838126"/>
            <a:ext cx="2057400" cy="1133674"/>
            <a:chOff x="3543300" y="1838126"/>
            <a:chExt cx="2057400" cy="1133674"/>
          </a:xfrm>
        </p:grpSpPr>
        <p:sp>
          <p:nvSpPr>
            <p:cNvPr id="2" name="Can 1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4" name="Down Arrow 33"/>
          <p:cNvSpPr/>
          <p:nvPr/>
        </p:nvSpPr>
        <p:spPr bwMode="auto">
          <a:xfrm>
            <a:off x="3962400" y="3084512"/>
            <a:ext cx="1219200" cy="1258888"/>
          </a:xfrm>
          <a:prstGeom prst="down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743200" y="3376136"/>
            <a:ext cx="36575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8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8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5715000" y="1838126"/>
            <a:ext cx="2057400" cy="1133674"/>
            <a:chOff x="3543300" y="1838126"/>
            <a:chExt cx="2057400" cy="1133674"/>
          </a:xfrm>
        </p:grpSpPr>
        <p:sp>
          <p:nvSpPr>
            <p:cNvPr id="38" name="Can 37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1333500" y="1838126"/>
            <a:ext cx="2057400" cy="1133674"/>
            <a:chOff x="3543300" y="1838126"/>
            <a:chExt cx="2057400" cy="1133674"/>
          </a:xfrm>
        </p:grpSpPr>
        <p:sp>
          <p:nvSpPr>
            <p:cNvPr id="41" name="Can 40"/>
            <p:cNvSpPr/>
            <p:nvPr/>
          </p:nvSpPr>
          <p:spPr bwMode="auto">
            <a:xfrm>
              <a:off x="3543300" y="1838126"/>
              <a:ext cx="2057400" cy="1133674"/>
            </a:xfrm>
            <a:prstGeom prst="can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3543300" y="2140803"/>
              <a:ext cx="20574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OLTP </a:t>
              </a:r>
              <a:b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sz="2400" b="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database</a:t>
              </a:r>
              <a:endParaRPr lang="en-US" sz="1800" b="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311693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Supervised Machine Learning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057400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</a:rPr>
              <a:t>The generic problem of function induction given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sample </a:t>
            </a:r>
            <a:r>
              <a:rPr lang="en-US" sz="2400" b="0" dirty="0">
                <a:solidFill>
                  <a:schemeClr val="bg1"/>
                </a:solidFill>
                <a:latin typeface="Gill Sans"/>
              </a:rPr>
              <a:t>instances of input and output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0" y="3340893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>
                <a:solidFill>
                  <a:schemeClr val="bg1"/>
                </a:solidFill>
                <a:latin typeface="Gill Sans"/>
              </a:rPr>
              <a:t>Classification: output draws from finite discrete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labels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3790890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Regression</a:t>
            </a:r>
            <a:r>
              <a:rPr lang="en-US" sz="2000" b="0" dirty="0">
                <a:solidFill>
                  <a:schemeClr val="bg1"/>
                </a:solidFill>
                <a:latin typeface="Gill Sans"/>
              </a:rPr>
              <a:t>: output is a continuous value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038600" y="57912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This is not meant to be an exhaustive treatment of machine learning!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 rot="21400211">
            <a:off x="755281" y="3024550"/>
            <a:ext cx="1829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Focus today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95996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6" grpId="0"/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al_movable_typ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0643" y="1"/>
            <a:ext cx="10324643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smtClean="0"/>
              <a:t>Wikipedia (Sorting)</a:t>
            </a:r>
            <a:endParaRPr lang="en-US" sz="1000" b="0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5791200" y="228600"/>
            <a:ext cx="2895600" cy="685800"/>
          </a:xfrm>
          <a:prstGeom prst="rect">
            <a:avLst/>
          </a:prstGeom>
        </p:spPr>
        <p:txBody>
          <a:bodyPr/>
          <a:lstStyle/>
          <a:p>
            <a:pPr lvl="0" algn="r">
              <a:defRPr/>
            </a:pPr>
            <a:r>
              <a:rPr lang="en-US" sz="3600" b="0" kern="0" dirty="0" smtClean="0">
                <a:latin typeface="Gill Sans"/>
                <a:cs typeface="Gill Sans"/>
              </a:rPr>
              <a:t>Classification</a:t>
            </a:r>
            <a:endParaRPr lang="en-US" sz="3600" b="0" kern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097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Applications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1676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Spam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213296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Sentiment analysis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258952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Content (e.g., topic) classification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3046086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Link prediction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3502648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Document ranking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395921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 recognition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487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And much much more!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0" y="4415772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Fraud detection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378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chine-m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091" y="4171699"/>
            <a:ext cx="3705069" cy="227526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33800" y="1295400"/>
            <a:ext cx="1219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Right Arrow 11"/>
          <p:cNvSpPr/>
          <p:nvPr/>
        </p:nvSpPr>
        <p:spPr bwMode="auto">
          <a:xfrm rot="2776914">
            <a:off x="776639" y="3942555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8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442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3058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9" descr="j0232759[1]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3399491"/>
            <a:ext cx="1120775" cy="1544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39697"/>
            <a:ext cx="1143000" cy="1143000"/>
          </a:xfrm>
          <a:prstGeom prst="rect">
            <a:avLst/>
          </a:prstGeom>
        </p:spPr>
      </p:pic>
      <p:pic>
        <p:nvPicPr>
          <p:cNvPr id="13" name="Picture 12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734722"/>
            <a:ext cx="1143000" cy="866775"/>
          </a:xfrm>
          <a:prstGeom prst="rect">
            <a:avLst/>
          </a:prstGeom>
        </p:spPr>
      </p:pic>
      <p:pic>
        <p:nvPicPr>
          <p:cNvPr id="27" name="Picture 26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2296697"/>
            <a:ext cx="1143000" cy="1143000"/>
          </a:xfrm>
          <a:prstGeom prst="rect">
            <a:avLst/>
          </a:prstGeom>
        </p:spPr>
      </p:pic>
      <p:cxnSp>
        <p:nvCxnSpPr>
          <p:cNvPr id="15" name="Straight Connector 14"/>
          <p:cNvCxnSpPr/>
          <p:nvPr/>
        </p:nvCxnSpPr>
        <p:spPr bwMode="auto">
          <a:xfrm>
            <a:off x="1676400" y="2753897"/>
            <a:ext cx="114300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 bwMode="auto">
          <a:xfrm flipV="1">
            <a:off x="1066800" y="2220497"/>
            <a:ext cx="762000" cy="6858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677697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Straight Connector 39"/>
          <p:cNvCxnSpPr/>
          <p:nvPr/>
        </p:nvCxnSpPr>
        <p:spPr bwMode="auto">
          <a:xfrm>
            <a:off x="2209800" y="3592097"/>
            <a:ext cx="304800" cy="1524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3" name="Picture 6" descr="BS01060_[1]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676" y="1799291"/>
            <a:ext cx="1009724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3" descr="spam-can-md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5562600"/>
            <a:ext cx="1143000" cy="1143000"/>
          </a:xfrm>
          <a:prstGeom prst="rect">
            <a:avLst/>
          </a:prstGeom>
        </p:spPr>
      </p:pic>
      <p:sp>
        <p:nvSpPr>
          <p:cNvPr id="45" name="Right Arrow 44"/>
          <p:cNvSpPr/>
          <p:nvPr/>
        </p:nvSpPr>
        <p:spPr bwMode="auto">
          <a:xfrm rot="8100000">
            <a:off x="6743700" y="2827991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Right Arrow 45"/>
          <p:cNvSpPr/>
          <p:nvPr/>
        </p:nvSpPr>
        <p:spPr bwMode="auto">
          <a:xfrm rot="13500000" flipH="1">
            <a:off x="6874575" y="4792616"/>
            <a:ext cx="8382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38800" y="4161491"/>
            <a:ext cx="1447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 rot="20563945">
            <a:off x="199576" y="1566507"/>
            <a:ext cx="1752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training data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6" name="Straight Connector 5"/>
          <p:cNvCxnSpPr/>
          <p:nvPr/>
        </p:nvCxnSpPr>
        <p:spPr bwMode="auto">
          <a:xfrm>
            <a:off x="5029200" y="1447800"/>
            <a:ext cx="0" cy="5029200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Right Arrow 3"/>
          <p:cNvSpPr/>
          <p:nvPr/>
        </p:nvSpPr>
        <p:spPr bwMode="auto">
          <a:xfrm rot="19889229">
            <a:off x="4340992" y="4958146"/>
            <a:ext cx="1493747" cy="563168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14400" y="6172200"/>
            <a:ext cx="39624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Learning Algorithm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105400" y="1295400"/>
            <a:ext cx="29718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testing/deployment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26" name="Picture 25" descr="ham-cartoon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4572000"/>
            <a:ext cx="1143000" cy="866775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8382000" y="5253335"/>
            <a:ext cx="609600" cy="58477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n-US" sz="3600" b="0" i="1" dirty="0">
                <a:solidFill>
                  <a:srgbClr val="000000"/>
                </a:solidFill>
                <a:latin typeface="Gill Sans"/>
                <a:cs typeface="Gill Sans"/>
              </a:rPr>
              <a:t>Supervised</a:t>
            </a:r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343404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45" grpId="0" animBg="1"/>
      <p:bldP spid="46" grpId="0" animBg="1"/>
      <p:bldP spid="10" grpId="0"/>
      <p:bldP spid="24" grpId="0"/>
      <p:bldP spid="4" grpId="0" animBg="1"/>
      <p:bldP spid="38" grpId="0"/>
      <p:bldP spid="39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371600" y="4726424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</a:rPr>
              <a:t>Objects are represented in terms of features:</a:t>
            </a:r>
            <a:endParaRPr lang="en-US" sz="24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52600" y="518362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“Dense” features: sender IP, timestamp, # of recipients, length of message, etc.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752600" y="5845314"/>
            <a:ext cx="6400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“Sparse” features: contains the term “</a:t>
            </a:r>
            <a:r>
              <a:rPr lang="en-US" sz="2000" b="0" dirty="0" err="1">
                <a:solidFill>
                  <a:schemeClr val="bg1"/>
                </a:solidFill>
                <a:latin typeface="Gill Sans"/>
              </a:rPr>
              <a:t>v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</a:rPr>
              <a:t>iagra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</a:rPr>
              <a:t>” in message, contains “URGENT” in subject, etc. </a:t>
            </a:r>
            <a:endParaRPr lang="en-US" sz="2000" b="0" dirty="0">
              <a:solidFill>
                <a:schemeClr val="bg1"/>
              </a:solidFill>
              <a:latin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 rot="21419447">
            <a:off x="4428611" y="2508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Who comes up with the features?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 rot="21419447">
            <a:off x="4457693" y="2889755"/>
            <a:ext cx="4506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How?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  <p:sp>
        <p:nvSpPr>
          <p:cNvPr id="3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Feature Representations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04800" y="1734722"/>
            <a:ext cx="3657600" cy="2847975"/>
            <a:chOff x="304800" y="1734722"/>
            <a:chExt cx="3657600" cy="2847975"/>
          </a:xfrm>
        </p:grpSpPr>
        <p:pic>
          <p:nvPicPr>
            <p:cNvPr id="18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2000" y="21442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30586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25" descr="spam-c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4600" y="3439697"/>
              <a:ext cx="1143000" cy="1143000"/>
            </a:xfrm>
            <a:prstGeom prst="rect">
              <a:avLst/>
            </a:prstGeom>
          </p:spPr>
        </p:pic>
        <p:pic>
          <p:nvPicPr>
            <p:cNvPr id="29" name="Picture 28" descr="ham-cartoon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28800" y="1734722"/>
              <a:ext cx="1143000" cy="866775"/>
            </a:xfrm>
            <a:prstGeom prst="rect">
              <a:avLst/>
            </a:prstGeom>
          </p:spPr>
        </p:pic>
        <p:pic>
          <p:nvPicPr>
            <p:cNvPr id="31" name="Picture 30" descr="spam-can-md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9400" y="2296697"/>
              <a:ext cx="1143000" cy="1143000"/>
            </a:xfrm>
            <a:prstGeom prst="rect">
              <a:avLst/>
            </a:prstGeom>
          </p:spPr>
        </p:pic>
        <p:cxnSp>
          <p:nvCxnSpPr>
            <p:cNvPr id="32" name="Straight Connector 31"/>
            <p:cNvCxnSpPr/>
            <p:nvPr/>
          </p:nvCxnSpPr>
          <p:spPr bwMode="auto">
            <a:xfrm>
              <a:off x="1676400" y="2753897"/>
              <a:ext cx="1143000" cy="2286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 bwMode="auto">
            <a:xfrm flipV="1">
              <a:off x="1066800" y="2220497"/>
              <a:ext cx="762000" cy="6858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pic>
          <p:nvPicPr>
            <p:cNvPr id="34" name="Picture 6" descr="BS01060_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800" y="2677697"/>
              <a:ext cx="1009724" cy="990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5" name="Straight Connector 34"/>
            <p:cNvCxnSpPr/>
            <p:nvPr/>
          </p:nvCxnSpPr>
          <p:spPr bwMode="auto">
            <a:xfrm>
              <a:off x="2209800" y="3592097"/>
              <a:ext cx="304800" cy="152400"/>
            </a:xfrm>
            <a:prstGeom prst="lin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1029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25" grpId="0"/>
      <p:bldP spid="27" grpId="0"/>
      <p:bldP spid="28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55512</TotalTime>
  <Words>967</Words>
  <Application>Microsoft Macintosh PowerPoint</Application>
  <PresentationFormat>On-screen Show (4:3)</PresentationFormat>
  <Paragraphs>241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Andale Mono</vt:lpstr>
      <vt:lpstr>Arial Black</vt:lpstr>
      <vt:lpstr>Franklin Gothic Book</vt:lpstr>
      <vt:lpstr>Gill Sans</vt:lpstr>
      <vt:lpstr>Helvetica Neue</vt:lpstr>
      <vt:lpstr>Wingdings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11823</cp:revision>
  <cp:lastPrinted>2017-02-24T20:32:28Z</cp:lastPrinted>
  <dcterms:created xsi:type="dcterms:W3CDTF">2012-08-31T06:36:49Z</dcterms:created>
  <dcterms:modified xsi:type="dcterms:W3CDTF">2017-03-01T16:26:59Z</dcterms:modified>
  <cp:category/>
</cp:coreProperties>
</file>